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Cantarell"/>
      <p:regular r:id="rId18"/>
      <p:bold r:id="rId19"/>
      <p:italic r:id="rId20"/>
      <p:boldItalic r:id="rId21"/>
    </p:embeddedFont>
    <p:embeddedFont>
      <p:font typeface="Pacifico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tarell-italic.fntdata"/><Relationship Id="rId11" Type="http://schemas.openxmlformats.org/officeDocument/2006/relationships/slide" Target="slides/slide7.xml"/><Relationship Id="rId22" Type="http://schemas.openxmlformats.org/officeDocument/2006/relationships/font" Target="fonts/Pacifico-regular.fntdata"/><Relationship Id="rId10" Type="http://schemas.openxmlformats.org/officeDocument/2006/relationships/slide" Target="slides/slide6.xml"/><Relationship Id="rId21" Type="http://schemas.openxmlformats.org/officeDocument/2006/relationships/font" Target="fonts/Cantarell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antarell-bold.fntdata"/><Relationship Id="rId6" Type="http://schemas.openxmlformats.org/officeDocument/2006/relationships/slide" Target="slides/slide2.xml"/><Relationship Id="rId18" Type="http://schemas.openxmlformats.org/officeDocument/2006/relationships/font" Target="fonts/Cantarel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Sudeep Bapat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Xiyue Liao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Ian Duncan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Pierre-O Goffard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Andrey Sarantsev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Raya Feldman</a:t>
            </a:r>
            <a:endParaRPr sz="1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Jerry Chung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Jiyoun Myung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Moritz Voss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Roger Hayne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Jonathan Trinh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Janae Michaela Romek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Karla Orocio Baez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xinyuan zhang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Permoon Hussaini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Tiffany chang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Ariel Huang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Janet Lin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Daniel Rondon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Ryan Ho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Peter Yin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Leslie Medina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Martina Rosen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Martin Hua (Zhaoming Hua)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Jessie Xu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John Zhou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Ishaab Chhabra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Stephanie Lee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Meet Gala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Helen Xu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Evelyn Fang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Richard Bohong Qian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Ming Yi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Dongyao Zheng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Jiayin Liu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Kyle(YanJia) Guan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Syen Yang Lu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Darius Hsieh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Evelyn Fang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Permoon Hussaini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Jordan Jang</a:t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Glynnis Foley</a:t>
            </a:r>
            <a:endParaRPr sz="1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SOA Student Research Case Study Challenge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kFTpCH9AM90&amp;feature=youtu.b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853"/>
            <a:ext cx="9144000" cy="514215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818600" y="550700"/>
            <a:ext cx="5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WELCOME TO THE  </a:t>
            </a:r>
            <a:endParaRPr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ACTUARIAL</a:t>
            </a:r>
            <a:b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ASSOCIATION</a:t>
            </a:r>
            <a:endParaRPr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818600" y="1144775"/>
            <a:ext cx="5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Banquet</a:t>
            </a:r>
            <a:endParaRPr sz="7200"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1875950" y="2501275"/>
            <a:ext cx="5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Mosher Alumni House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5/8/18   6:00-9:00 pm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072000" y="28293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WE WANT TO SAY</a:t>
            </a:r>
            <a:endParaRPr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THANK YOU</a:t>
            </a:r>
            <a:endParaRPr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AND</a:t>
            </a:r>
            <a:b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lang="en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CONGRATULATIONS</a:t>
            </a:r>
            <a:endParaRPr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233725" y="-311825"/>
            <a:ext cx="8520600" cy="13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New</a:t>
            </a: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 Officers</a:t>
            </a:r>
            <a:endParaRPr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31170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DANIEL RONDON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2017 PRESIDENT</a:t>
            </a:r>
            <a:endParaRPr/>
          </a:p>
        </p:txBody>
      </p:sp>
      <p:sp>
        <p:nvSpPr>
          <p:cNvPr id="131" name="Shape 131"/>
          <p:cNvSpPr txBox="1"/>
          <p:nvPr>
            <p:ph idx="1" type="subTitle"/>
          </p:nvPr>
        </p:nvSpPr>
        <p:spPr>
          <a:xfrm>
            <a:off x="467715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JESSIE XU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2017 VICE PRESIDENT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761825" y="1575675"/>
            <a:ext cx="7251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Permoon Hussaini 		(President)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Sam Zhang 		   		(Vice President)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Sukanya Joshi 	   		(Treasurer)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Ming Yi 			   		(Secretary)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Ariel Huang 				(Exam Coordinator)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Wenjing Li 				(Journalist)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Doris Padilla 				(Journalist)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Martina Rosen 			(Community Director)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Jordan Jang 				(Case Study Coordinator)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233725" y="-311825"/>
            <a:ext cx="8741700" cy="13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Staff and Faculty Appreciation</a:t>
            </a:r>
            <a:endParaRPr sz="5000"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-72425" y="1012975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DANIEL RONDON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2017 PRESIDENT</a:t>
            </a:r>
            <a:endParaRPr/>
          </a:p>
        </p:txBody>
      </p:sp>
      <p:sp>
        <p:nvSpPr>
          <p:cNvPr id="139" name="Shape 139"/>
          <p:cNvSpPr txBox="1"/>
          <p:nvPr>
            <p:ph idx="1" type="subTitle"/>
          </p:nvPr>
        </p:nvSpPr>
        <p:spPr>
          <a:xfrm>
            <a:off x="5089375" y="1012975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JESSIE XU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2017 VICE PRESIDENT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</p:txBody>
      </p:sp>
      <p:sp>
        <p:nvSpPr>
          <p:cNvPr id="140" name="Shape 140"/>
          <p:cNvSpPr txBox="1"/>
          <p:nvPr>
            <p:ph idx="1" type="subTitle"/>
          </p:nvPr>
        </p:nvSpPr>
        <p:spPr>
          <a:xfrm>
            <a:off x="2625375" y="1012975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DORIS PADILLA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2018 JOURNALIST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972250" y="2330950"/>
            <a:ext cx="3858900" cy="30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Sudeep Bapat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Jerry Chung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Ian Duncan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Janet Duncan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Raya Feldman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Pierre-Olivier Goffard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Roger Hayne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Xiyue Liao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Jiyoun Myung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Andrey Sarantsev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Moritz Voss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ctrTitle"/>
          </p:nvPr>
        </p:nvSpPr>
        <p:spPr>
          <a:xfrm>
            <a:off x="311708" y="592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Actuarial Events</a:t>
            </a:r>
            <a:endParaRPr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7" name="Shape 147"/>
          <p:cNvSpPr txBox="1"/>
          <p:nvPr>
            <p:ph idx="1" type="subTitle"/>
          </p:nvPr>
        </p:nvSpPr>
        <p:spPr>
          <a:xfrm>
            <a:off x="311700" y="2681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PERMOON HUSSAINI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2018 PRESIDENT</a:t>
            </a:r>
            <a:endParaRPr sz="1100"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311708" y="592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Dessert!</a:t>
            </a:r>
            <a:endParaRPr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 flipH="1">
            <a:off x="370450" y="68350"/>
            <a:ext cx="8520600" cy="88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Schedule</a:t>
            </a:r>
            <a:endParaRPr sz="4800"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066675" y="713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D966"/>
                </a:solidFill>
                <a:latin typeface="Cantarell"/>
                <a:ea typeface="Cantarell"/>
                <a:cs typeface="Cantarell"/>
                <a:sym typeface="Cantarell"/>
              </a:rPr>
              <a:t>WELCOME …………………………………………………………………………………. 6:00-6:45 pm</a:t>
            </a:r>
            <a:r>
              <a:rPr lang="en" sz="1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				Table introductions/Icebreaker			</a:t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45720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Photos								</a:t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D966"/>
                </a:solidFill>
                <a:latin typeface="Cantarell"/>
                <a:ea typeface="Cantarell"/>
                <a:cs typeface="Cantarell"/>
                <a:sym typeface="Cantarell"/>
              </a:rPr>
              <a:t>MEAL …………………………………………………………………………………………. 6:45-7:30pm</a:t>
            </a:r>
            <a:r>
              <a:rPr lang="en" sz="1400">
                <a:solidFill>
                  <a:srgbClr val="F3F3F3"/>
                </a:solidFill>
                <a:latin typeface="Cantarell"/>
                <a:ea typeface="Cantarell"/>
                <a:cs typeface="Cantarell"/>
                <a:sym typeface="Cantarell"/>
              </a:rPr>
              <a:t>			</a:t>
            </a:r>
            <a:endParaRPr sz="1400">
              <a:solidFill>
                <a:srgbClr val="F3F3F3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45720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3F3F3"/>
                </a:solidFill>
                <a:latin typeface="Cantarell"/>
                <a:ea typeface="Cantarell"/>
                <a:cs typeface="Cantarell"/>
                <a:sym typeface="Cantarell"/>
              </a:rPr>
              <a:t>Dinner								</a:t>
            </a:r>
            <a:endParaRPr sz="1400">
              <a:solidFill>
                <a:srgbClr val="F3F3F3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D966"/>
                </a:solidFill>
                <a:latin typeface="Cantarell"/>
                <a:ea typeface="Cantarell"/>
                <a:cs typeface="Cantarell"/>
                <a:sym typeface="Cantarell"/>
              </a:rPr>
              <a:t>RECOGNITION AND CONGRATULATIONS …………………………………. 7:30-8:00 pm </a:t>
            </a:r>
            <a:endParaRPr sz="1400">
              <a:solidFill>
                <a:srgbClr val="FFD966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45720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  <a:latin typeface="Cantarell"/>
                <a:ea typeface="Cantarell"/>
                <a:cs typeface="Cantarell"/>
                <a:sym typeface="Cantarell"/>
              </a:rPr>
              <a:t>Volunteers					</a:t>
            </a:r>
            <a:endParaRPr sz="1400">
              <a:solidFill>
                <a:srgbClr val="EFEFE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  <a:latin typeface="Cantarell"/>
                <a:ea typeface="Cantarell"/>
                <a:cs typeface="Cantarell"/>
                <a:sym typeface="Cantarell"/>
              </a:rPr>
              <a:t>Case Study Participants</a:t>
            </a:r>
            <a:endParaRPr sz="1400">
              <a:solidFill>
                <a:srgbClr val="EFEFE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  <a:latin typeface="Cantarell"/>
                <a:ea typeface="Cantarell"/>
                <a:cs typeface="Cantarell"/>
                <a:sym typeface="Cantarell"/>
              </a:rPr>
              <a:t>Exam Passers			</a:t>
            </a:r>
            <a:endParaRPr sz="1400">
              <a:solidFill>
                <a:srgbClr val="EFEFE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  <a:latin typeface="Cantarell"/>
                <a:ea typeface="Cantarell"/>
                <a:cs typeface="Cantarell"/>
                <a:sym typeface="Cantarell"/>
              </a:rPr>
              <a:t>Graduating Seniors			</a:t>
            </a:r>
            <a:endParaRPr sz="1400">
              <a:solidFill>
                <a:srgbClr val="EFEFE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  <a:latin typeface="Cantarell"/>
                <a:ea typeface="Cantarell"/>
                <a:cs typeface="Cantarell"/>
                <a:sym typeface="Cantarell"/>
              </a:rPr>
              <a:t>Current UCSB AA Officer Thank You		</a:t>
            </a:r>
            <a:endParaRPr sz="1400">
              <a:solidFill>
                <a:srgbClr val="EFEFE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  <a:latin typeface="Cantarell"/>
                <a:ea typeface="Cantarell"/>
                <a:cs typeface="Cantarell"/>
                <a:sym typeface="Cantarell"/>
              </a:rPr>
              <a:t>New UCSB AA Officer Pinning			</a:t>
            </a:r>
            <a:endParaRPr sz="1400">
              <a:solidFill>
                <a:srgbClr val="EFEFE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EFEFEF"/>
                </a:solidFill>
                <a:latin typeface="Cantarell"/>
                <a:ea typeface="Cantarell"/>
                <a:cs typeface="Cantarell"/>
                <a:sym typeface="Cantarell"/>
              </a:rPr>
              <a:t>Faculty and Staff Recognition	</a:t>
            </a:r>
            <a:endParaRPr sz="1400">
              <a:solidFill>
                <a:srgbClr val="EFEFE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D966"/>
                </a:solidFill>
                <a:latin typeface="Cantarell"/>
                <a:ea typeface="Cantarell"/>
                <a:cs typeface="Cantarell"/>
                <a:sym typeface="Cantarell"/>
              </a:rPr>
              <a:t>WHAT TO LOOK FORWARD TO ………………………………………………….. 8:00 - 9:00 pm</a:t>
            </a:r>
            <a:r>
              <a:rPr lang="en" sz="1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			</a:t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Upcoming Events							</a:t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Dessert</a:t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45720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Drinks (unfortunately not)							</a:t>
            </a:r>
            <a:endParaRPr sz="1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438" y="1046750"/>
            <a:ext cx="6145125" cy="40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ctrTitle"/>
          </p:nvPr>
        </p:nvSpPr>
        <p:spPr>
          <a:xfrm>
            <a:off x="311713" y="-187100"/>
            <a:ext cx="8520600" cy="118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Photos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AA 2016-2017 Slideshow</a:t>
            </a:r>
            <a:endParaRPr sz="4800"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311700" y="2834125"/>
            <a:ext cx="8635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https://www.youtube.com/watch?v=kFTpCH9AM90&amp;feature=youtu.be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233725" y="-311825"/>
            <a:ext cx="8520600" cy="13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Volunteer Recognition</a:t>
            </a:r>
            <a:endParaRPr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31170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MARTINA ROSEN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2018 COMMUNITY DIRECTOR</a:t>
            </a:r>
            <a:endParaRPr/>
          </a:p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467715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JANET LIN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2017 COMMUNITY DIRECTOR</a:t>
            </a:r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2509325" y="1950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Tiffany Chang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Ishaab Chhabra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Evelyn Fang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Evelyn Fang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Glynnis Foley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Meet Gala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Kyle Guan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Ryan Ho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Darius Hsieh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Martin Hua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Ariel Huang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Permoon Hussaini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Jordan Jang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Stephanie Lee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Janet Lin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5407900" y="17139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Jiayin Liu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Leslie Medina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Janae Michaela Romek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Karla Orocio Baez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Daniel Rondon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Martina Rosen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Jonathan Trinh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Jessie Xu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Helen Xu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Syen Yang Lu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Ming Yi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Peter Yin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Sam Zhang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Dongyao Zheng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John Zhou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233725" y="-311825"/>
            <a:ext cx="8520600" cy="13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Case Study Participants</a:t>
            </a:r>
            <a:endParaRPr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31170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MING YI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2018 SECRETARY</a:t>
            </a:r>
            <a:endParaRPr/>
          </a:p>
        </p:txBody>
      </p:sp>
      <p:sp>
        <p:nvSpPr>
          <p:cNvPr id="92" name="Shape 92"/>
          <p:cNvSpPr txBox="1"/>
          <p:nvPr>
            <p:ph idx="1" type="subTitle"/>
          </p:nvPr>
        </p:nvSpPr>
        <p:spPr>
          <a:xfrm>
            <a:off x="467715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JORDAN JANG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2017 JOURNALIST</a:t>
            </a: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233725" y="3711575"/>
            <a:ext cx="3000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FFFF"/>
                </a:solidFill>
              </a:rPr>
              <a:t>Bruin Actuarial Society 6th Annual Case Competition Final Round</a:t>
            </a:r>
            <a:endParaRPr sz="1300"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Jordan Jang</a:t>
            </a:r>
            <a:endParaRPr sz="13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Daniel Rondon</a:t>
            </a:r>
            <a:endParaRPr sz="13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Eileen Zhu</a:t>
            </a:r>
            <a:endParaRPr sz="13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Janae Romek</a:t>
            </a:r>
            <a:endParaRPr sz="1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233725" y="1839950"/>
            <a:ext cx="3000000" cy="21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FFFF"/>
                </a:solidFill>
              </a:rPr>
              <a:t>Bruin Actuarial Society 6th Annual Case Competition First Round</a:t>
            </a:r>
            <a:endParaRPr sz="1300"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Meet Gala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Syen Yang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Shirley Gui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Kennard Peters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Jordan Jang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Daniel Rondon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Eileen Zhu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Janae Romek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767400" y="1547500"/>
            <a:ext cx="5376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FFFF"/>
                </a:solidFill>
              </a:rPr>
              <a:t>CAL Actuarial League 9th Annual Case Competition First</a:t>
            </a:r>
            <a:r>
              <a:rPr lang="en" sz="1300" u="sng">
                <a:solidFill>
                  <a:srgbClr val="FFFFFF"/>
                </a:solidFill>
              </a:rPr>
              <a:t> Round</a:t>
            </a:r>
            <a:endParaRPr sz="1300"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Team 1: Meet Gala, Ming Yi, Evelyn Fischer, Xinyuan Zhang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Team 2: Daniel Rondon, Chuqiao Amanda Liu, Dorothy Li, Achyuth Varma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Team 3: Syen Yang, Yokey Li, Shirley Gui, Kennard Reuss Peters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Team 4: John Zhou, Janet Lin, Jordan Jang, Joshua Chen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Team 5: Robert Boullon, Martin Hua, Eileen Zhu, Wenjing Li</a:t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3767400" y="3187775"/>
            <a:ext cx="50532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1"/>
                </a:solidFill>
              </a:rPr>
              <a:t>CAL Actuarial League 9th Annual Case Competition Final Round</a:t>
            </a:r>
            <a:endParaRPr sz="1300" u="sng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Team 2: Daniel Rondon, Chuqiao Amanda Liu, Dorothy Li, Achyuth Varma</a:t>
            </a:r>
            <a:endParaRPr sz="1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796625" y="4087475"/>
            <a:ext cx="51213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FFFFFF"/>
                </a:solidFill>
              </a:rPr>
              <a:t>2018 SOA Student Research Case Study Challenge First Round</a:t>
            </a:r>
            <a:endParaRPr sz="1300"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</a:rPr>
              <a:t>Meet Gala, Permoon Hussaini, Wenjing Li, Robert Boullon, Eileen Zhu</a:t>
            </a:r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ctrTitle"/>
          </p:nvPr>
        </p:nvSpPr>
        <p:spPr>
          <a:xfrm>
            <a:off x="233725" y="-311825"/>
            <a:ext cx="8520600" cy="13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Exam Passers</a:t>
            </a:r>
            <a:endParaRPr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31170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JANAE ROMEK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2017 EXAM COORDINATOR</a:t>
            </a:r>
            <a:endParaRPr/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467715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ARIEL HUANG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2018 EXAM COORDINATOR</a:t>
            </a:r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092650" y="1495200"/>
            <a:ext cx="22212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P</a:t>
            </a:r>
            <a:endParaRPr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Michael Brown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Ishaab Chhabra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Evelyn Fang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Shirley Gui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Bryan Hoang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Jordan Jang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Dorothy Li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Bidal Orozco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Martina Rosen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Jonathan Trinh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Helen Xu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Syen Yang Lu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Ming Yi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Sam Zhang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Eileen Zhu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933275" y="1495200"/>
            <a:ext cx="2371800" cy="25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FM</a:t>
            </a:r>
            <a:endParaRPr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Michael Brown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Bryan Hoang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Darius Hsieh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Martin Hua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Dorothy Li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Jiayin Liu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Jia Liu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Janae Michaela Romek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Karla Orocio Baez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Daniel Rondon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Helen Xu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Ming Yi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Sam Zhang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Dongyao Zheng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Eileen Zhu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6453800" y="1495200"/>
            <a:ext cx="1581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MFE</a:t>
            </a:r>
            <a:endParaRPr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Richard Qian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453800" y="1870800"/>
            <a:ext cx="15810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</a:rPr>
              <a:t>C</a:t>
            </a:r>
            <a:endParaRPr u="sng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Richard Qian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233725" y="-311825"/>
            <a:ext cx="8520600" cy="13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Graduating Seniors</a:t>
            </a:r>
            <a:endParaRPr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14" name="Shape 114"/>
          <p:cNvSpPr txBox="1"/>
          <p:nvPr>
            <p:ph idx="1" type="subTitle"/>
          </p:nvPr>
        </p:nvSpPr>
        <p:spPr>
          <a:xfrm>
            <a:off x="31170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JESSIE XU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2017 VICE PRESIDENT</a:t>
            </a:r>
            <a:endParaRPr/>
          </a:p>
        </p:txBody>
      </p:sp>
      <p:sp>
        <p:nvSpPr>
          <p:cNvPr id="115" name="Shape 115"/>
          <p:cNvSpPr txBox="1"/>
          <p:nvPr>
            <p:ph idx="1" type="subTitle"/>
          </p:nvPr>
        </p:nvSpPr>
        <p:spPr>
          <a:xfrm>
            <a:off x="467715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SUKANYA JOSHI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2018 TREASURER</a:t>
            </a:r>
            <a:endParaRPr/>
          </a:p>
        </p:txBody>
      </p:sp>
      <p:sp>
        <p:nvSpPr>
          <p:cNvPr id="116" name="Shape 116"/>
          <p:cNvSpPr txBox="1"/>
          <p:nvPr/>
        </p:nvSpPr>
        <p:spPr>
          <a:xfrm>
            <a:off x="3531225" y="1558125"/>
            <a:ext cx="3934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Karla Orocio Baez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Glynnis Foley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Katherine Goren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Ryan Ho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Darius Hsieh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Leslie Medina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Janae Michaela Romek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Bidal Orozco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Sandesh Shalavadi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Helen Xu</a:t>
            </a:r>
            <a:endParaRPr sz="18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Dongyao Zheng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John Zhou</a:t>
            </a:r>
            <a:endParaRPr sz="18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ctrTitle"/>
          </p:nvPr>
        </p:nvSpPr>
        <p:spPr>
          <a:xfrm>
            <a:off x="233725" y="-311825"/>
            <a:ext cx="8520600" cy="132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Pacifico"/>
                <a:ea typeface="Pacifico"/>
                <a:cs typeface="Pacifico"/>
                <a:sym typeface="Pacifico"/>
              </a:rPr>
              <a:t>Current Officers</a:t>
            </a:r>
            <a:endParaRPr>
              <a:solidFill>
                <a:srgbClr val="FFD96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2" name="Shape 122"/>
          <p:cNvSpPr txBox="1"/>
          <p:nvPr>
            <p:ph idx="1" type="subTitle"/>
          </p:nvPr>
        </p:nvSpPr>
        <p:spPr>
          <a:xfrm>
            <a:off x="31170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PERMOON HUSSAINI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2018 PRESIDENT</a:t>
            </a:r>
            <a:endParaRPr/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4677150" y="960700"/>
            <a:ext cx="424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tarell"/>
                <a:ea typeface="Cantarell"/>
                <a:cs typeface="Cantarell"/>
                <a:sym typeface="Cantarell"/>
              </a:rPr>
              <a:t>SAM ZHANG</a:t>
            </a:r>
            <a:endParaRPr sz="1800">
              <a:latin typeface="Cantarell"/>
              <a:ea typeface="Cantarell"/>
              <a:cs typeface="Cantarell"/>
              <a:sym typeface="Cantarell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ntarell"/>
                <a:ea typeface="Cantarell"/>
                <a:cs typeface="Cantarell"/>
                <a:sym typeface="Cantarell"/>
              </a:rPr>
              <a:t>2018 VICE PRESIDENT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1888725" y="1427750"/>
            <a:ext cx="76488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Daniel Rondon 		(President)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Jessie Xu 				(Vice President)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Darius Hsieh 			(Treasurer)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Janae Romek 		(Exam Coordinator/Secretary)</a:t>
            </a:r>
            <a:endParaRPr sz="2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Syen Yang Lu 		(Webmaster)</a:t>
            </a:r>
            <a:endParaRPr sz="23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Helen Xu 				(Journalist)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Jordan Jang 			(Journalist)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John Zhou 			(Journalist)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Janet Lin 				(Community Director)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</a:rPr>
              <a:t>Meet Gala 			(Case Study Coordinator)</a:t>
            </a:r>
            <a:endParaRPr sz="23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